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7FFE5B26_97932B3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145703871" r:id="rId6"/>
    <p:sldId id="2145707982" r:id="rId7"/>
    <p:sldId id="2145703924" r:id="rId8"/>
    <p:sldId id="2147375908" r:id="rId9"/>
    <p:sldId id="2145707995" r:id="rId10"/>
    <p:sldId id="2147375910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F2AEC2-4F94-9F06-EA04-870356676936}" name="Paulien Denis" initials="PD" userId="S::paulien.denis@proforest.net::f66a4fc5-81d6-43f0-a99f-c4cc1ae64e2b" providerId="AD"/>
  <p188:author id="{7F0D48F5-3F46-2EEC-6F33-846A3C4FCCD3}" name="Erika Monteiro" initials="EM" userId="S::erika@proforest.net::f54c8d2f-02ac-4468-baa5-0a370a362f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omments/modernComment_7FFE5B26_97932B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5B305B-D44B-479B-8477-7EB4A850F50F}" authorId="{7F0D48F5-3F46-2EEC-6F33-846A3C4FCCD3}" created="2023-01-20T17:51:14.5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43004465" sldId="2147375910"/>
      <ac:spMk id="10" creationId="{06463CE2-C9A2-A0B6-A595-0A01D1050CA6}"/>
      <ac:txMk cp="25" len="116">
        <ac:context len="142" hash="2280032213"/>
      </ac:txMk>
    </ac:txMkLst>
    <p188:pos x="4841541" y="928716"/>
    <p188:txBody>
      <a:bodyPr/>
      <a:lstStyle/>
      <a:p>
        <a:r>
          <a:rPr lang="pt-BR"/>
          <a:t>Debora, I think it is relevant to have these 3 documents in the CGF website so any stakeholder can download and comment. Important on the website to say it is a living document and will be reviewed when relevant information needs to be updated.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40C0C-0DB9-45A6-911C-7184A32D2F39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3158-0A9E-42E9-ABBA-3C12AF039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6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46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688FF-541F-A549-910E-7BAC360B43C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01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buClrTx/>
              <a:buSzPct val="100000"/>
            </a:pPr>
            <a:endParaRPr lang="en-US" sz="1200">
              <a:solidFill>
                <a:schemeClr val="tx1"/>
              </a:solidFill>
              <a:highlight>
                <a:srgbClr val="FF00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688FF-541F-A549-910E-7BAC360B43C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4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688FF-541F-A549-910E-7BAC360B43C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40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688FF-541F-A549-910E-7BAC360B43C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3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B1440-9A99-86DE-0D7C-CD747B513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59421-AA38-0442-F112-A8FCAC077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FEF37D-AE9D-46D6-655F-13AB7B04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36D-243D-4E4B-BFA4-665BCD6F34E0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774185-8616-F4EC-EE13-95BA5E7A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D09F8E-2795-B4E2-1396-BDD428E7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0978-3ED2-410F-850A-D7C554E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82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48005-3C4E-9C5D-D8DA-2CAE1ACF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F47609-4CD6-C1F0-81BE-E45A52429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84FA99-944B-E58F-B32C-93213058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36D-243D-4E4B-BFA4-665BCD6F34E0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C65392-6D51-1AC0-4B18-FF628587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032A76-20A7-A37C-51AA-73343871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0978-3ED2-410F-850A-D7C554E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57AD66-A102-035B-893D-0CAA9E223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E6B66E-5B2C-6D48-7DB8-E106222E1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53E632-6143-1AC9-12C9-E78BDE4D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36D-243D-4E4B-BFA4-665BCD6F34E0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E5F197-0439-3B25-3C95-E3D9C126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E28FC8-198B-ED5D-11FD-3A169526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0978-3ED2-410F-850A-D7C554E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80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CAE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3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/>
              <a:t>B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Type here the main title of your presentation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. </a:t>
            </a:r>
            <a:endParaRPr lang="en-GB" noProof="0"/>
          </a:p>
        </p:txBody>
      </p:sp>
      <p:sp>
        <p:nvSpPr>
          <p:cNvPr id="8" name="Marcador de imagen 20">
            <a:extLst>
              <a:ext uri="{FF2B5EF4-FFF2-40B4-BE49-F238E27FC236}">
                <a16:creationId xmlns:a16="http://schemas.microsoft.com/office/drawing/2014/main" id="{00563808-A779-7E4A-A5DF-20845182C6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63" y="4519052"/>
            <a:ext cx="1291110" cy="1290919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9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47819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E4F38D0-3C74-D440-B361-8CE3B9E92BE9}"/>
              </a:ext>
            </a:extLst>
          </p:cNvPr>
          <p:cNvSpPr/>
          <p:nvPr userDrawn="1"/>
        </p:nvSpPr>
        <p:spPr>
          <a:xfrm>
            <a:off x="1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0475B701-BDE5-3B4F-B77E-605D6C1F6BA3}"/>
              </a:ext>
            </a:extLst>
          </p:cNvPr>
          <p:cNvSpPr txBox="1">
            <a:spLocks/>
          </p:cNvSpPr>
          <p:nvPr userDrawn="1"/>
        </p:nvSpPr>
        <p:spPr>
          <a:xfrm>
            <a:off x="1236379" y="1206033"/>
            <a:ext cx="6296104" cy="70788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solidFill>
                  <a:schemeClr val="tx1"/>
                </a:solidFill>
              </a:rPr>
              <a:t>Simple cover</a:t>
            </a:r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EF420A4D-2D24-F844-8363-A7235541D979}"/>
              </a:ext>
            </a:extLst>
          </p:cNvPr>
          <p:cNvSpPr txBox="1">
            <a:spLocks/>
          </p:cNvSpPr>
          <p:nvPr userDrawn="1"/>
        </p:nvSpPr>
        <p:spPr>
          <a:xfrm>
            <a:off x="1236379" y="3394168"/>
            <a:ext cx="4019550" cy="2843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es-ES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solidFill>
                  <a:schemeClr val="tx1"/>
                </a:solidFill>
                <a:latin typeface="Calibri" charset="0"/>
              </a:rPr>
              <a:t>Lorem ipsum </a:t>
            </a:r>
            <a:r>
              <a:rPr lang="en-GB" noProof="0" err="1">
                <a:solidFill>
                  <a:schemeClr val="tx1"/>
                </a:solidFill>
                <a:latin typeface="Calibri" charset="0"/>
              </a:rPr>
              <a:t>dolor</a:t>
            </a:r>
            <a:r>
              <a:rPr lang="en-GB" noProof="0">
                <a:solidFill>
                  <a:schemeClr val="tx1"/>
                </a:solidFill>
                <a:latin typeface="Calibri" charset="0"/>
              </a:rPr>
              <a:t> sit </a:t>
            </a:r>
            <a:r>
              <a:rPr lang="en-GB" noProof="0" err="1">
                <a:solidFill>
                  <a:schemeClr val="tx1"/>
                </a:solidFill>
                <a:latin typeface="Calibri" charset="0"/>
              </a:rPr>
              <a:t>amet</a:t>
            </a:r>
            <a:r>
              <a:rPr lang="en-GB" noProof="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noProof="0" err="1">
                <a:solidFill>
                  <a:schemeClr val="tx1"/>
                </a:solidFill>
                <a:latin typeface="Calibri" charset="0"/>
              </a:rPr>
              <a:t>consectetur</a:t>
            </a:r>
            <a:r>
              <a:rPr lang="en-GB" noProof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err="1">
                <a:solidFill>
                  <a:schemeClr val="tx1"/>
                </a:solidFill>
                <a:latin typeface="Calibri" charset="0"/>
              </a:rPr>
              <a:t>adipiscing</a:t>
            </a:r>
            <a:r>
              <a:rPr lang="en-GB" noProof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err="1">
                <a:solidFill>
                  <a:schemeClr val="tx1"/>
                </a:solidFill>
                <a:latin typeface="Calibri" charset="0"/>
              </a:rPr>
              <a:t>elit</a:t>
            </a:r>
            <a:r>
              <a:rPr lang="en-GB" noProof="0">
                <a:solidFill>
                  <a:schemeClr val="tx1"/>
                </a:solidFill>
                <a:latin typeface="Calibri" charset="0"/>
              </a:rPr>
              <a:t>. </a:t>
            </a:r>
            <a:r>
              <a:rPr lang="en-GB" noProof="0" err="1">
                <a:solidFill>
                  <a:schemeClr val="tx1"/>
                </a:solidFill>
                <a:latin typeface="Calibri" charset="0"/>
              </a:rPr>
              <a:t>Sed</a:t>
            </a:r>
            <a:r>
              <a:rPr lang="en-GB" noProof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err="1">
                <a:solidFill>
                  <a:schemeClr val="tx1"/>
                </a:solidFill>
                <a:latin typeface="Calibri" charset="0"/>
              </a:rPr>
              <a:t>sollicitudin</a:t>
            </a:r>
            <a:r>
              <a:rPr lang="en-GB" noProof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err="1">
                <a:solidFill>
                  <a:schemeClr val="tx1"/>
                </a:solidFill>
                <a:latin typeface="Calibri" charset="0"/>
              </a:rPr>
              <a:t>nibh</a:t>
            </a:r>
            <a:r>
              <a:rPr lang="en-GB" noProof="0">
                <a:solidFill>
                  <a:schemeClr val="tx1"/>
                </a:solidFill>
                <a:latin typeface="Calibri" charset="0"/>
              </a:rPr>
              <a:t> ac ante </a:t>
            </a:r>
            <a:r>
              <a:rPr lang="en-GB" noProof="0" err="1">
                <a:solidFill>
                  <a:schemeClr val="tx1"/>
                </a:solidFill>
                <a:latin typeface="Calibri" charset="0"/>
              </a:rPr>
              <a:t>viverra</a:t>
            </a:r>
            <a:r>
              <a:rPr lang="en-GB" noProof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err="1">
                <a:solidFill>
                  <a:schemeClr val="tx1"/>
                </a:solidFill>
                <a:latin typeface="Calibri" charset="0"/>
              </a:rPr>
              <a:t>bibendum</a:t>
            </a:r>
            <a:r>
              <a:rPr lang="en-GB" noProof="0">
                <a:solidFill>
                  <a:schemeClr val="tx1"/>
                </a:solidFill>
                <a:latin typeface="Calibri" charset="0"/>
              </a:rPr>
              <a:t>. </a:t>
            </a:r>
            <a:endParaRPr lang="en-GB" noProof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5D4C6B1-D1B3-164A-8594-45EBA9413A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933" y="425481"/>
            <a:ext cx="2591050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9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CAE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3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/>
              <a:t>B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Type here the main title of your presentation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. </a:t>
            </a:r>
            <a:endParaRPr lang="en-GB" noProof="0"/>
          </a:p>
        </p:txBody>
      </p:sp>
      <p:sp>
        <p:nvSpPr>
          <p:cNvPr id="8" name="Marcador de imagen 20">
            <a:extLst>
              <a:ext uri="{FF2B5EF4-FFF2-40B4-BE49-F238E27FC236}">
                <a16:creationId xmlns:a16="http://schemas.microsoft.com/office/drawing/2014/main" id="{00563808-A779-7E4A-A5DF-20845182C6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63" y="4519052"/>
            <a:ext cx="1291110" cy="1290919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9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363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413746" y="1372195"/>
            <a:ext cx="4019550" cy="1323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The Consumer Goods Forum </a:t>
            </a:r>
          </a:p>
        </p:txBody>
      </p:sp>
      <p:sp>
        <p:nvSpPr>
          <p:cNvPr id="6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61DAFE-173F-564A-8CDA-03323DD14D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6288" y="2697163"/>
            <a:ext cx="4878387" cy="321945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  <a:p>
            <a:pPr lvl="4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2879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3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6DB12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/>
              <a:t>B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Type here the main title of your presentation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. </a:t>
            </a:r>
            <a:endParaRPr lang="en-GB" noProof="0"/>
          </a:p>
        </p:txBody>
      </p:sp>
      <p:sp>
        <p:nvSpPr>
          <p:cNvPr id="9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6DB12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/>
              <a:t>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495803-64E0-1C4B-AE3A-A6E665DA9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14" y="4530202"/>
            <a:ext cx="2584799" cy="12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39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-24000" y="0"/>
            <a:ext cx="6120000" cy="6858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5" name="Marcador de imagen 4"/>
          <p:cNvSpPr>
            <a:spLocks noGrp="1"/>
          </p:cNvSpPr>
          <p:nvPr>
            <p:ph type="pic" sz="quarter" idx="12" hasCustomPrompt="1"/>
          </p:nvPr>
        </p:nvSpPr>
        <p:spPr>
          <a:xfrm>
            <a:off x="-3241396" y="-395"/>
            <a:ext cx="611981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Triangle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781200" y="2390673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Type here the main title of your presentation</a:t>
            </a:r>
          </a:p>
        </p:txBody>
      </p:sp>
      <p:sp>
        <p:nvSpPr>
          <p:cNvPr id="17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6781200" y="4332426"/>
            <a:ext cx="4019550" cy="2032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6DB12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/>
              <a:t>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768ED5-B352-F945-9BD1-421776C806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933" y="425481"/>
            <a:ext cx="2591050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1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413746" y="1372195"/>
            <a:ext cx="4019550" cy="1323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Forest</a:t>
            </a:r>
            <a:br>
              <a:rPr lang="en-GB" noProof="0"/>
            </a:br>
            <a:r>
              <a:rPr lang="en-GB" noProof="0"/>
              <a:t>Positive</a:t>
            </a:r>
          </a:p>
        </p:txBody>
      </p:sp>
      <p:sp>
        <p:nvSpPr>
          <p:cNvPr id="6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186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3122070" y="0"/>
            <a:ext cx="3096000" cy="3384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12" hasCustomPrompt="1"/>
          </p:nvPr>
        </p:nvSpPr>
        <p:spPr>
          <a:xfrm>
            <a:off x="3122070" y="3427742"/>
            <a:ext cx="3096000" cy="3420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0" name="Marcador de imagen 15"/>
          <p:cNvSpPr>
            <a:spLocks noGrp="1"/>
          </p:cNvSpPr>
          <p:nvPr>
            <p:ph type="pic" sz="quarter" idx="13" hasCustomPrompt="1"/>
          </p:nvPr>
        </p:nvSpPr>
        <p:spPr>
          <a:xfrm>
            <a:off x="-13587" y="0"/>
            <a:ext cx="3096000" cy="3384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1" name="Marcador de imagen 15"/>
          <p:cNvSpPr>
            <a:spLocks noGrp="1"/>
          </p:cNvSpPr>
          <p:nvPr>
            <p:ph type="pic" sz="quarter" idx="14" hasCustomPrompt="1"/>
          </p:nvPr>
        </p:nvSpPr>
        <p:spPr>
          <a:xfrm>
            <a:off x="-13587" y="3427742"/>
            <a:ext cx="3096000" cy="3420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18F7A5-50FC-FF47-8AC0-48901B8928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0525" y="3196909"/>
            <a:ext cx="4613275" cy="461665"/>
          </a:xfrm>
        </p:spPr>
        <p:txBody>
          <a:bodyPr anchor="ctr" anchorCtr="0">
            <a:normAutofit/>
          </a:bodyPr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r>
              <a:rPr lang="en-GB" noProof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208813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67933-3D8C-CF2E-2E1A-4B4117DE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32BFAF-FE44-82F4-349D-6888B104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8C1436-04C3-E7CD-1505-BB1D622F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36D-243D-4E4B-BFA4-665BCD6F34E0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B7BB99-6B43-4448-F2B2-E0BCAA61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1B4C1A-FFE0-CFDE-B746-F7E710B5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0978-3ED2-410F-850A-D7C554E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635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7257" y="0"/>
            <a:ext cx="3121918" cy="6858000"/>
          </a:xfrm>
          <a:prstGeom prst="rect">
            <a:avLst/>
          </a:prstGeom>
          <a:solidFill>
            <a:srgbClr val="6DB1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3107958" y="0"/>
            <a:ext cx="3110112" cy="6858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463" y="2541307"/>
            <a:ext cx="2215541" cy="1775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Some Title here</a:t>
            </a:r>
          </a:p>
        </p:txBody>
      </p:sp>
      <p:sp>
        <p:nvSpPr>
          <p:cNvPr id="24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679023" y="1489612"/>
            <a:ext cx="4019550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Some Title Here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1546D7-DC4B-C94B-9B6A-C185061049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613" y="3483918"/>
            <a:ext cx="4019550" cy="461665"/>
          </a:xfrm>
        </p:spPr>
        <p:txBody>
          <a:bodyPr anchor="ctr" anchorCtr="0">
            <a:normAutofit/>
          </a:bodyPr>
          <a:lstStyle/>
          <a:p>
            <a:r>
              <a:rPr lang="en-GB" noProof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410340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8" name="Marcador de imagen 27"/>
          <p:cNvSpPr>
            <a:spLocks noGrp="1"/>
          </p:cNvSpPr>
          <p:nvPr>
            <p:ph type="pic" sz="quarter" idx="13" hasCustomPrompt="1"/>
          </p:nvPr>
        </p:nvSpPr>
        <p:spPr>
          <a:xfrm>
            <a:off x="3108325" y="0"/>
            <a:ext cx="9083675" cy="273367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/>
              <a:t>Background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23299" y="958304"/>
            <a:ext cx="7561263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err="1"/>
              <a:t>Lorem</a:t>
            </a:r>
            <a:r>
              <a:rPr lang="en-GB" noProof="0"/>
              <a:t> </a:t>
            </a:r>
            <a:r>
              <a:rPr lang="en-GB" noProof="0" err="1"/>
              <a:t>ipsum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endParaRPr lang="en-GB" noProof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2" hasCustomPrompt="1"/>
          </p:nvPr>
        </p:nvSpPr>
        <p:spPr>
          <a:xfrm>
            <a:off x="3531235" y="1618704"/>
            <a:ext cx="7553325" cy="944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ante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rutrum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Senectus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urna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justo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dis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tristique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puruscommodo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at.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nullam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pede</a:t>
            </a:r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non.</a:t>
            </a:r>
          </a:p>
        </p:txBody>
      </p:sp>
    </p:spTree>
    <p:extLst>
      <p:ext uri="{BB962C8B-B14F-4D97-AF65-F5344CB8AC3E}">
        <p14:creationId xmlns:p14="http://schemas.microsoft.com/office/powerpoint/2010/main" val="1243669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1C2AD15-D49B-2946-9686-826F1D8107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Bullet points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57821B73-67EC-4641-8E32-945F1AF3A2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74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15"/>
          <p:cNvSpPr>
            <a:spLocks noGrp="1"/>
          </p:cNvSpPr>
          <p:nvPr>
            <p:ph type="pic" sz="quarter" idx="19" hasCustomPrompt="1"/>
          </p:nvPr>
        </p:nvSpPr>
        <p:spPr>
          <a:xfrm>
            <a:off x="1831579" y="1984293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7" name="Marcador de imagen 15"/>
          <p:cNvSpPr>
            <a:spLocks noGrp="1"/>
          </p:cNvSpPr>
          <p:nvPr>
            <p:ph type="pic" sz="quarter" idx="20" hasCustomPrompt="1"/>
          </p:nvPr>
        </p:nvSpPr>
        <p:spPr>
          <a:xfrm>
            <a:off x="4028929" y="1984293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21" hasCustomPrompt="1"/>
          </p:nvPr>
        </p:nvSpPr>
        <p:spPr>
          <a:xfrm>
            <a:off x="6226277" y="1984293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0" name="Marcador de imagen 15"/>
          <p:cNvSpPr>
            <a:spLocks noGrp="1"/>
          </p:cNvSpPr>
          <p:nvPr>
            <p:ph type="pic" sz="quarter" idx="22" hasCustomPrompt="1"/>
          </p:nvPr>
        </p:nvSpPr>
        <p:spPr>
          <a:xfrm>
            <a:off x="8423629" y="1984293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2" name="Marcador de tex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1831579" y="4704108"/>
            <a:ext cx="2059736" cy="139792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Lorem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1831579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25" name="Marcador de texto 23"/>
          <p:cNvSpPr>
            <a:spLocks noGrp="1"/>
          </p:cNvSpPr>
          <p:nvPr>
            <p:ph type="body" sz="quarter" idx="27" hasCustomPrompt="1"/>
          </p:nvPr>
        </p:nvSpPr>
        <p:spPr>
          <a:xfrm>
            <a:off x="4028929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6" name="Marcador de texto 2"/>
          <p:cNvSpPr>
            <a:spLocks noGrp="1"/>
          </p:cNvSpPr>
          <p:nvPr>
            <p:ph type="body" sz="quarter" idx="28" hasCustomPrompt="1"/>
          </p:nvPr>
        </p:nvSpPr>
        <p:spPr>
          <a:xfrm>
            <a:off x="4028929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27" name="Marcador de texto 23"/>
          <p:cNvSpPr>
            <a:spLocks noGrp="1"/>
          </p:cNvSpPr>
          <p:nvPr>
            <p:ph type="body" sz="quarter" idx="29" hasCustomPrompt="1"/>
          </p:nvPr>
        </p:nvSpPr>
        <p:spPr>
          <a:xfrm>
            <a:off x="6226277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8" name="Marcador de texto 2"/>
          <p:cNvSpPr>
            <a:spLocks noGrp="1"/>
          </p:cNvSpPr>
          <p:nvPr>
            <p:ph type="body" sz="quarter" idx="30" hasCustomPrompt="1"/>
          </p:nvPr>
        </p:nvSpPr>
        <p:spPr>
          <a:xfrm>
            <a:off x="6226277" y="4250415"/>
            <a:ext cx="2058988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29" name="Marcador de texto 23"/>
          <p:cNvSpPr>
            <a:spLocks noGrp="1"/>
          </p:cNvSpPr>
          <p:nvPr>
            <p:ph type="body" sz="quarter" idx="31" hasCustomPrompt="1"/>
          </p:nvPr>
        </p:nvSpPr>
        <p:spPr>
          <a:xfrm>
            <a:off x="8399462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Lorem ipsum dolor sit amet, consectetur adipiscing elit.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0" name="Marcador de texto 2"/>
          <p:cNvSpPr>
            <a:spLocks noGrp="1"/>
          </p:cNvSpPr>
          <p:nvPr>
            <p:ph type="body" sz="quarter" idx="32" hasCustomPrompt="1"/>
          </p:nvPr>
        </p:nvSpPr>
        <p:spPr>
          <a:xfrm>
            <a:off x="8399462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41B2ED78-C395-B74B-A8A3-F8CD0C91F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542070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66075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imagen 15"/>
          <p:cNvSpPr>
            <a:spLocks noGrp="1"/>
          </p:cNvSpPr>
          <p:nvPr>
            <p:ph type="pic" sz="quarter" idx="18" hasCustomPrompt="1"/>
          </p:nvPr>
        </p:nvSpPr>
        <p:spPr>
          <a:xfrm>
            <a:off x="1969189" y="3691173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1" name="Marcador de imagen 15"/>
          <p:cNvSpPr>
            <a:spLocks noGrp="1"/>
          </p:cNvSpPr>
          <p:nvPr>
            <p:ph type="pic" sz="quarter" idx="19" hasCustomPrompt="1"/>
          </p:nvPr>
        </p:nvSpPr>
        <p:spPr>
          <a:xfrm>
            <a:off x="4028929" y="1630487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2" name="Marcador de imagen 15"/>
          <p:cNvSpPr>
            <a:spLocks noGrp="1"/>
          </p:cNvSpPr>
          <p:nvPr>
            <p:ph type="pic" sz="quarter" idx="20" hasCustomPrompt="1"/>
          </p:nvPr>
        </p:nvSpPr>
        <p:spPr>
          <a:xfrm>
            <a:off x="6088665" y="3691173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3" name="Marcador de imagen 15"/>
          <p:cNvSpPr>
            <a:spLocks noGrp="1"/>
          </p:cNvSpPr>
          <p:nvPr>
            <p:ph type="pic" sz="quarter" idx="21" hasCustomPrompt="1"/>
          </p:nvPr>
        </p:nvSpPr>
        <p:spPr>
          <a:xfrm>
            <a:off x="8153291" y="1631437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8" name="Marcador de tex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1969938" y="2475019"/>
            <a:ext cx="2059736" cy="1001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1969938" y="2021326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0" name="Marcador de texto 23"/>
          <p:cNvSpPr>
            <a:spLocks noGrp="1"/>
          </p:cNvSpPr>
          <p:nvPr>
            <p:ph type="body" sz="quarter" idx="27" hasCustomPrompt="1"/>
          </p:nvPr>
        </p:nvSpPr>
        <p:spPr>
          <a:xfrm>
            <a:off x="6083776" y="2475020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1" name="Marcador de texto 2"/>
          <p:cNvSpPr>
            <a:spLocks noGrp="1"/>
          </p:cNvSpPr>
          <p:nvPr>
            <p:ph type="body" sz="quarter" idx="28" hasCustomPrompt="1"/>
          </p:nvPr>
        </p:nvSpPr>
        <p:spPr>
          <a:xfrm>
            <a:off x="6083776" y="2021326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2" name="Marcador de texto 23"/>
          <p:cNvSpPr>
            <a:spLocks noGrp="1"/>
          </p:cNvSpPr>
          <p:nvPr>
            <p:ph type="body" sz="quarter" idx="29" hasCustomPrompt="1"/>
          </p:nvPr>
        </p:nvSpPr>
        <p:spPr>
          <a:xfrm>
            <a:off x="4040202" y="4534756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3" name="Marcador de texto 2"/>
          <p:cNvSpPr>
            <a:spLocks noGrp="1"/>
          </p:cNvSpPr>
          <p:nvPr>
            <p:ph type="body" sz="quarter" idx="30" hasCustomPrompt="1"/>
          </p:nvPr>
        </p:nvSpPr>
        <p:spPr>
          <a:xfrm>
            <a:off x="4040202" y="4081062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4" name="Marcador de texto 23"/>
          <p:cNvSpPr>
            <a:spLocks noGrp="1"/>
          </p:cNvSpPr>
          <p:nvPr>
            <p:ph type="body" sz="quarter" idx="31" hasCustomPrompt="1"/>
          </p:nvPr>
        </p:nvSpPr>
        <p:spPr>
          <a:xfrm>
            <a:off x="8154040" y="4534756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5" name="Marcador de texto 2"/>
          <p:cNvSpPr>
            <a:spLocks noGrp="1"/>
          </p:cNvSpPr>
          <p:nvPr>
            <p:ph type="body" sz="quarter" idx="32" hasCustomPrompt="1"/>
          </p:nvPr>
        </p:nvSpPr>
        <p:spPr>
          <a:xfrm>
            <a:off x="8154040" y="4081062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0DD6015E-2F3D-0644-A277-D9BE56D88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271732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5254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imagen 15"/>
          <p:cNvSpPr>
            <a:spLocks noGrp="1"/>
          </p:cNvSpPr>
          <p:nvPr>
            <p:ph type="pic" sz="quarter" idx="18" hasCustomPrompt="1"/>
          </p:nvPr>
        </p:nvSpPr>
        <p:spPr>
          <a:xfrm>
            <a:off x="1182223" y="1550505"/>
            <a:ext cx="1563758" cy="1563755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6" name="Marcador de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248907" y="1378226"/>
            <a:ext cx="7505684" cy="3046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4800" b="1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4800" b="1" noProof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4800" b="1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4800" b="1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4800" b="1" noProof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4800" b="1" noProof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4800" b="1" noProof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4800" b="1" noProof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4800" b="1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4800" b="1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4800" b="1" noProof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4800" b="1" noProof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4800" b="1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4800" b="1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4800" b="1" noProof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4800" b="1" noProof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4800" b="1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4800" b="1" noProof="0">
                <a:solidFill>
                  <a:srgbClr val="000000"/>
                </a:solidFill>
                <a:latin typeface="Calibri" charset="0"/>
              </a:rPr>
              <a:t>. </a:t>
            </a:r>
            <a:endParaRPr lang="en-GB" noProof="0"/>
          </a:p>
        </p:txBody>
      </p:sp>
      <p:sp>
        <p:nvSpPr>
          <p:cNvPr id="7" name="Marcador de texto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8907" y="4640176"/>
            <a:ext cx="3619484" cy="1552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ES" sz="160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Lorem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. 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2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7135107" y="4640176"/>
            <a:ext cx="3619484" cy="1552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ES" sz="160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. 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2872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8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1083711" y="1069040"/>
            <a:ext cx="4267946" cy="1317811"/>
          </a:xfrm>
          <a:prstGeom prst="rect">
            <a:avLst/>
          </a:prstGeom>
          <a:solidFill>
            <a:srgbClr val="6DB12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/>
              <a:t>B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3556" y="1442618"/>
            <a:ext cx="3678382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Subsection title</a:t>
            </a:r>
          </a:p>
        </p:txBody>
      </p:sp>
      <p:sp>
        <p:nvSpPr>
          <p:cNvPr id="11" name="Marcador de imagen 22"/>
          <p:cNvSpPr>
            <a:spLocks noGrp="1"/>
          </p:cNvSpPr>
          <p:nvPr>
            <p:ph type="pic" sz="quarter" idx="15" hasCustomPrompt="1"/>
          </p:nvPr>
        </p:nvSpPr>
        <p:spPr>
          <a:xfrm>
            <a:off x="1083711" y="2440640"/>
            <a:ext cx="4267946" cy="702795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/>
              <a:t>B</a:t>
            </a:r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32107" y="2608961"/>
            <a:ext cx="3769831" cy="369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>
                <a:solidFill>
                  <a:srgbClr val="FFFFFF"/>
                </a:solidFill>
                <a:latin typeface="Calibri" charset="0"/>
              </a:rPr>
              <a:t>Subtitle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5150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gráfico 50"/>
          <p:cNvSpPr>
            <a:spLocks noGrp="1"/>
          </p:cNvSpPr>
          <p:nvPr>
            <p:ph type="chart" sz="quarter" idx="10" hasCustomPrompt="1"/>
          </p:nvPr>
        </p:nvSpPr>
        <p:spPr>
          <a:xfrm>
            <a:off x="6251575" y="1423988"/>
            <a:ext cx="4937125" cy="449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Graphic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6C0DD9-FD49-DF49-84F8-A75B8E590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296" y="2161293"/>
            <a:ext cx="4711359" cy="3629199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F76091C-2B76-0949-A8A4-CE0A5A0DCA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5" y="514969"/>
            <a:ext cx="9542617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2659166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851935-A05E-2B45-BA10-33E2CE2E17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1758083B-2CC9-5342-8C9D-40FDE815A0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384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3FC049-7BD2-4303-B189-8897D04181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1925">
            <a:solidFill>
              <a:srgbClr val="1D3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6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3433A-43E9-4CCF-2193-712FACFD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FA508F-BAF0-6BEB-EED9-D831F096F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BFD42E-950A-D6FE-42DE-51596861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36D-243D-4E4B-BFA4-665BCD6F34E0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3644FA-79B5-AF67-2D73-A0E454CE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CFB2E6-B615-B7F2-940A-E08C0378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0978-3ED2-410F-850A-D7C554E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30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">
  <p:cSld name="1_Cov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6C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>
            <a:spLocks noGrp="1"/>
          </p:cNvSpPr>
          <p:nvPr>
            <p:ph type="pic" idx="3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F6A62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5"/>
          </p:nvPr>
        </p:nvSpPr>
        <p:spPr>
          <a:xfrm rot="-8100000">
            <a:off x="926752" y="-460141"/>
            <a:ext cx="913091" cy="919492"/>
          </a:xfrm>
          <a:prstGeom prst="rect">
            <a:avLst/>
          </a:prstGeom>
          <a:solidFill>
            <a:srgbClr val="F6A62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>
            <a:spLocks noGrp="1"/>
          </p:cNvSpPr>
          <p:nvPr>
            <p:ph type="pic" idx="6"/>
          </p:nvPr>
        </p:nvSpPr>
        <p:spPr>
          <a:xfrm>
            <a:off x="739663" y="4519052"/>
            <a:ext cx="2580998" cy="129091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098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1_Blank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body" idx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344D"/>
              </a:buClr>
              <a:buSzPts val="3600"/>
              <a:buFont typeface="Calibri"/>
              <a:buNone/>
              <a:defRPr sz="3600" b="1">
                <a:solidFill>
                  <a:srgbClr val="1D344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D344D"/>
              </a:buClr>
              <a:buSzPts val="18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D344D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2"/>
          </p:nvPr>
        </p:nvSpPr>
        <p:spPr>
          <a:xfrm>
            <a:off x="838199" y="1816570"/>
            <a:ext cx="9859109" cy="403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344D"/>
              </a:buClr>
              <a:buSzPts val="2400"/>
              <a:buFont typeface="Calibri"/>
              <a:buChar char="•"/>
              <a:defRPr b="0" i="0">
                <a:solidFill>
                  <a:srgbClr val="1D344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D344D"/>
              </a:buClr>
              <a:buSzPts val="1800"/>
              <a:buFont typeface="Calibri"/>
              <a:buChar char="•"/>
              <a:defRPr>
                <a:solidFill>
                  <a:srgbClr val="1D344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D344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945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17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88F16-5328-0C58-6DC9-E4C39B0B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25E8F6-1D4A-E05C-FF7C-5B5DD6DCF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6FAE0B-E595-F732-27CD-70E6A3EB4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CBB69C-887C-230C-00E2-FC2162AA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36D-243D-4E4B-BFA4-665BCD6F34E0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5E7049-F08B-2FC8-410C-ED25D991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F96827-8E16-AF06-6453-D098DE41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0978-3ED2-410F-850A-D7C554E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9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5E541-EA5F-7A3A-14EA-050E88FD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CBFCE3-E392-CAB1-3D8C-89B0676D2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D45603-00AB-C6D2-CAF5-85B6F1405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7115EF8-DFD1-67DA-35C8-92A7C8E3D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9AD80A-D214-3860-BA28-BCBECF4CF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E545EAC-0940-53D5-9738-5A2BBFE0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36D-243D-4E4B-BFA4-665BCD6F34E0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7A393AD-CE71-F024-32D9-5DCE6649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7822570-0C04-71F2-6251-952EAA1D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0978-3ED2-410F-850A-D7C554E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3A001-2160-617D-5793-8FDE54DB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E96384-740D-B05C-441A-47C7522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36D-243D-4E4B-BFA4-665BCD6F34E0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29A5F8-CE87-3528-6A2D-3478B8A4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315F4DF-AA60-B8AA-5648-80C1540F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0978-3ED2-410F-850A-D7C554E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8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9AA45A-86D8-3694-F0C3-49CD9331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36D-243D-4E4B-BFA4-665BCD6F34E0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E72CB4F-B9C1-093F-8CBC-1E105507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346473-B0AC-9BFE-1BC2-8F607893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0978-3ED2-410F-850A-D7C554E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26ED3-15F5-988C-8496-BF3FAC09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EBF6AC-09CD-B33F-2FC3-B1CD2977E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CBACA7-788E-345A-3DB1-224EA21D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92D15A-FF52-4203-5DAE-723B9667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36D-243D-4E4B-BFA4-665BCD6F34E0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E045C7-1C8B-0C52-5639-F22BAF83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C5B952-A1B4-0EB4-5A54-0C8EF07D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0978-3ED2-410F-850A-D7C554E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8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2C23E-40C4-B0CA-B0F0-D0C09499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E9488E-9401-652E-189B-D4E9456C2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23160E-EDEC-4665-A9B7-7AA56AAB1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1C9C28-0716-C691-32E6-D2B0301B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36D-243D-4E4B-BFA4-665BCD6F34E0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323AC5-03E9-625D-4FBC-CCB0AF29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486827-66B5-E4EE-A5F2-C67F6B78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0978-3ED2-410F-850A-D7C554E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9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C0A73D0-31B6-44B8-DAAA-7613686C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6406D2-80F5-8215-B25A-34DA00616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50F6AF-5086-113D-4E7E-4B28A69A2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736D-243D-4E4B-BFA4-665BCD6F34E0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B8F01A-0EFF-4B26-38A6-5509CEF0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BC2FD8-B94E-082D-6C72-75BA9EBFF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F0978-3ED2-410F-850A-D7C554E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 userDrawn="1"/>
        </p:nvSpPr>
        <p:spPr>
          <a:xfrm>
            <a:off x="10906678" y="6176963"/>
            <a:ext cx="91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E98A2E1-7DE1-403D-8411-A4F6CC826676}" type="slidenum">
              <a:rPr lang="en-GB" sz="1200" b="1" noProof="0" smtClean="0">
                <a:solidFill>
                  <a:srgbClr val="1D344D"/>
                </a:solidFill>
                <a:latin typeface="+mn-lt"/>
              </a:rPr>
              <a:pPr algn="ctr"/>
              <a:t>‹#›</a:t>
            </a:fld>
            <a:endParaRPr lang="en-GB" b="1" noProof="0">
              <a:solidFill>
                <a:srgbClr val="1D344D"/>
              </a:solidFill>
              <a:latin typeface="+mn-lt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023D697-A799-D64A-9C84-BD12F565A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  <a:p>
            <a:pPr lvl="4"/>
            <a:r>
              <a:rPr lang="en-GB" noProof="0"/>
              <a:t>Level 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8341F7-AF37-5940-8503-322A3ED73FA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1" y="630021"/>
            <a:ext cx="1562638" cy="49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1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heconsumergoodsforum.com/wp-content/uploads/2022/02/CGF-FPC-Beef-Roadmap-EN.pdf" TargetMode="Externa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E5B26_97932B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CGFRoadmaps@proforest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2F652007-EFFB-4ED3-BD68-81077EC069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>
          <a:solidFill>
            <a:srgbClr val="6DB12D"/>
          </a:solidFill>
        </p:spPr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751010" y="1328208"/>
            <a:ext cx="5085013" cy="21007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/>
              <a:t>CGF Forest Positive Coalition </a:t>
            </a:r>
          </a:p>
          <a:p>
            <a:r>
              <a:rPr lang="en-GB"/>
              <a:t>Guidance on the Forest Positive Beef Roadmap</a:t>
            </a:r>
            <a:endParaRPr lang="en-GB">
              <a:cs typeface="Calibri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>
          <a:xfrm>
            <a:off x="860458" y="3302665"/>
            <a:ext cx="4583080" cy="1170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2060"/>
                </a:solidFill>
                <a:latin typeface="HelveticaNeueLT Pro 45 Lt"/>
                <a:ea typeface="+mn-lt"/>
                <a:cs typeface="Calibri" panose="020F0502020204030204"/>
              </a:rPr>
              <a:t>Version 1.0 - February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NeueLT Pro 45 Lt"/>
                <a:ea typeface="+mn-lt"/>
                <a:cs typeface="Calibri" panose="020F0502020204030204"/>
              </a:rPr>
              <a:t>2023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NeueLT Pro 45 Lt" panose="020B0403020202020204" pitchFamily="34" charset="0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7082BE2-E33C-514B-A885-FD4A793776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10" y="4517811"/>
            <a:ext cx="2521038" cy="1260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8590D5-676E-433F-91A1-76F6CDCED77E}"/>
              </a:ext>
            </a:extLst>
          </p:cNvPr>
          <p:cNvSpPr/>
          <p:nvPr/>
        </p:nvSpPr>
        <p:spPr>
          <a:xfrm>
            <a:off x="3405935" y="4525761"/>
            <a:ext cx="5837217" cy="124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Proforest — Home">
            <a:extLst>
              <a:ext uri="{FF2B5EF4-FFF2-40B4-BE49-F238E27FC236}">
                <a16:creationId xmlns:a16="http://schemas.microsoft.com/office/drawing/2014/main" id="{C5A357F4-D506-4B18-A35E-C09013F41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786" y="4868073"/>
            <a:ext cx="3748431" cy="7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edia » Tropical Forest Alliance">
            <a:extLst>
              <a:ext uri="{FF2B5EF4-FFF2-40B4-BE49-F238E27FC236}">
                <a16:creationId xmlns:a16="http://schemas.microsoft.com/office/drawing/2014/main" id="{AC6867A9-52A7-4718-8F0B-CA8DF4CF3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9085" y="4583084"/>
            <a:ext cx="1634914" cy="115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8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2D396B6-1896-37DB-9CF3-F471C02A0DF8}"/>
              </a:ext>
            </a:extLst>
          </p:cNvPr>
          <p:cNvSpPr txBox="1">
            <a:spLocks/>
          </p:cNvSpPr>
          <p:nvPr/>
        </p:nvSpPr>
        <p:spPr>
          <a:xfrm>
            <a:off x="290184" y="1048445"/>
            <a:ext cx="5539116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rgbClr val="1D1D1B"/>
                </a:solidFill>
                <a:latin typeface="Calibri" panose="020F0502020204030204" pitchFamily="34" charset="0"/>
              </a:rPr>
              <a:t>The CGF Forest Positive Coalition of Action (FPC) </a:t>
            </a:r>
            <a:r>
              <a:rPr lang="en-US" sz="1800">
                <a:solidFill>
                  <a:srgbClr val="1D1D1B"/>
                </a:solidFill>
                <a:latin typeface="Calibri" panose="020F0502020204030204" pitchFamily="34" charset="0"/>
              </a:rPr>
              <a:t>is comprised of member companies committed to moving efficiently and quickly towards a </a:t>
            </a:r>
            <a:r>
              <a:rPr lang="en-US" sz="1800" b="1">
                <a:solidFill>
                  <a:srgbClr val="1D1D1B"/>
                </a:solidFill>
                <a:latin typeface="Calibri" panose="020F0502020204030204" pitchFamily="34" charset="0"/>
              </a:rPr>
              <a:t>forest positive future </a:t>
            </a:r>
            <a:r>
              <a:rPr lang="en-US" sz="1800">
                <a:solidFill>
                  <a:srgbClr val="1D1D1B"/>
                </a:solidFill>
                <a:latin typeface="Calibri" panose="020F0502020204030204" pitchFamily="34" charset="0"/>
              </a:rPr>
              <a:t>and who understand the need to work collaboratively with multiple stakeholders. </a:t>
            </a:r>
          </a:p>
          <a:p>
            <a:endParaRPr lang="en-US" sz="1050">
              <a:solidFill>
                <a:srgbClr val="1D1D1B"/>
              </a:solidFill>
              <a:latin typeface="Calibri" panose="020F0502020204030204" pitchFamily="34" charset="0"/>
            </a:endParaRPr>
          </a:p>
          <a:p>
            <a:r>
              <a:rPr lang="en-US" sz="1800">
                <a:solidFill>
                  <a:srgbClr val="1D1D1B"/>
                </a:solidFill>
                <a:latin typeface="Calibri" panose="020F0502020204030204" pitchFamily="34" charset="0"/>
              </a:rPr>
              <a:t>The Coalition is focused on making progress through a combination of Coalition-wide Actions and delivering on </a:t>
            </a:r>
            <a:r>
              <a:rPr lang="en-US" sz="1800" b="1">
                <a:solidFill>
                  <a:srgbClr val="1D1D1B"/>
                </a:solidFill>
                <a:latin typeface="Calibri" panose="020F0502020204030204" pitchFamily="34" charset="0"/>
              </a:rPr>
              <a:t>commodity-specific roadmaps for palm oil, soy, pulp, paper and packaging (PPP), and beef</a:t>
            </a:r>
            <a:r>
              <a:rPr lang="en-US" sz="1800">
                <a:solidFill>
                  <a:srgbClr val="1D1D1B"/>
                </a:solidFill>
                <a:latin typeface="Calibri" panose="020F0502020204030204" pitchFamily="34" charset="0"/>
              </a:rPr>
              <a:t>.</a:t>
            </a:r>
          </a:p>
          <a:p>
            <a:endParaRPr lang="en-GB" sz="2000"/>
          </a:p>
          <a:p>
            <a:pPr fontAlgn="base">
              <a:spcBef>
                <a:spcPts val="600"/>
              </a:spcBef>
            </a:pPr>
            <a:r>
              <a:rPr lang="en-GB" sz="1800" b="1">
                <a:solidFill>
                  <a:srgbClr val="1D344D"/>
                </a:solidFill>
                <a:latin typeface="Calibri" panose="020F0502020204030204" pitchFamily="34" charset="0"/>
              </a:rPr>
              <a:t>The approach of the Coalition is based on a Theory of Change that builds on:</a:t>
            </a:r>
            <a:r>
              <a:rPr lang="en-US" sz="1800" b="1">
                <a:solidFill>
                  <a:srgbClr val="1D344D"/>
                </a:solidFill>
                <a:latin typeface="Calibri" panose="020F0502020204030204" pitchFamily="34" charset="0"/>
              </a:rPr>
              <a:t>​</a:t>
            </a:r>
            <a:endParaRPr lang="en-US" sz="1800" b="1">
              <a:solidFill>
                <a:srgbClr val="1D344D"/>
              </a:solidFill>
              <a:latin typeface="Segoe UI" panose="020B0502040204020203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1D1D1B"/>
                </a:solidFill>
                <a:latin typeface="Calibri" panose="020F0502020204030204" pitchFamily="34" charset="0"/>
              </a:rPr>
              <a:t>Volumes sourced by members should be deforestation and conversion-free</a:t>
            </a:r>
            <a:r>
              <a:rPr lang="en-US" sz="1800">
                <a:solidFill>
                  <a:srgbClr val="1D1D1B"/>
                </a:solidFill>
                <a:latin typeface="Calibri" panose="020F0502020204030204" pitchFamily="34" charset="0"/>
              </a:rPr>
              <a:t>​</a:t>
            </a:r>
            <a:endParaRPr lang="en-US" sz="1800">
              <a:solidFill>
                <a:srgbClr val="1D1D1B"/>
              </a:solidFill>
              <a:latin typeface="Arial" panose="020B0604020202020204" pitchFamily="34" charset="0"/>
            </a:endParaRP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1D1D1B"/>
                </a:solidFill>
                <a:latin typeface="Calibri" panose="020F0502020204030204" pitchFamily="34" charset="0"/>
              </a:rPr>
              <a:t>Suppliers implement forest positive commitments across their business</a:t>
            </a:r>
            <a:r>
              <a:rPr lang="en-US" sz="1800">
                <a:solidFill>
                  <a:srgbClr val="1D1D1B"/>
                </a:solidFill>
                <a:latin typeface="Calibri" panose="020F0502020204030204" pitchFamily="34" charset="0"/>
              </a:rPr>
              <a:t>​</a:t>
            </a:r>
            <a:endParaRPr lang="en-US" sz="1800">
              <a:solidFill>
                <a:srgbClr val="1D1D1B"/>
              </a:solidFill>
              <a:latin typeface="Arial" panose="020B0604020202020204" pitchFamily="34" charset="0"/>
            </a:endParaRP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1D1D1B"/>
                </a:solidFill>
                <a:latin typeface="Calibri" panose="020F0502020204030204" pitchFamily="34" charset="0"/>
              </a:rPr>
              <a:t>Production landscapes transition to become forest positive</a:t>
            </a:r>
            <a:endParaRPr lang="en-US" sz="1800">
              <a:solidFill>
                <a:srgbClr val="1D1D1B"/>
              </a:solidFill>
              <a:latin typeface="Arial" panose="020B0604020202020204" pitchFamily="34" charset="0"/>
            </a:endParaRP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06E2B210-9F7B-F03B-9E35-FF384B070348}"/>
              </a:ext>
            </a:extLst>
          </p:cNvPr>
          <p:cNvSpPr txBox="1">
            <a:spLocks/>
          </p:cNvSpPr>
          <p:nvPr/>
        </p:nvSpPr>
        <p:spPr>
          <a:xfrm>
            <a:off x="219064" y="280194"/>
            <a:ext cx="9388708" cy="646331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fr-FR" sz="3200" b="1"/>
              <a:t>About the CGF Forest Positive Coalition of Action</a:t>
            </a:r>
            <a:endParaRPr lang="en-GB" sz="3200" b="1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FB47E71E-832C-0242-D60B-E2549A8C2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81" y="2107548"/>
            <a:ext cx="6106315" cy="337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6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23F4B469-74BD-450B-8543-68174509319D}"/>
              </a:ext>
            </a:extLst>
          </p:cNvPr>
          <p:cNvSpPr txBox="1">
            <a:spLocks/>
          </p:cNvSpPr>
          <p:nvPr/>
        </p:nvSpPr>
        <p:spPr>
          <a:xfrm>
            <a:off x="407379" y="597033"/>
            <a:ext cx="8022245" cy="5909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About the Forest Positive Beef Roadmap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9B83F-DE5D-D746-B9C2-4AEA3DCFB93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E448A2-228A-694E-BAB8-7980CA05D904}"/>
              </a:ext>
            </a:extLst>
          </p:cNvPr>
          <p:cNvSpPr/>
          <p:nvPr/>
        </p:nvSpPr>
        <p:spPr>
          <a:xfrm>
            <a:off x="488660" y="1565323"/>
            <a:ext cx="6182508" cy="4695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The </a:t>
            </a:r>
            <a:r>
              <a:rPr lang="en-US" sz="1800">
                <a:hlinkClick r:id="rId2"/>
              </a:rPr>
              <a:t>Forest Positive Beef Roadmap</a:t>
            </a:r>
            <a:r>
              <a:rPr lang="en-US" sz="1800"/>
              <a:t> </a:t>
            </a:r>
            <a:r>
              <a:rPr lang="en-US">
                <a:latin typeface="Calibri"/>
                <a:cs typeface="Calibri"/>
              </a:rPr>
              <a:t>is</a:t>
            </a:r>
            <a:r>
              <a:rPr kumimoji="0" lang="en-GB" b="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made up of 5 elements: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Element 1: Own Supply </a:t>
            </a:r>
            <a:r>
              <a:rPr lang="en-GB" sz="2000" b="1">
                <a:solidFill>
                  <a:srgbClr val="1D34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hain</a:t>
            </a:r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Calibri"/>
                <a:cs typeface="Times New Roman"/>
              </a:rPr>
              <a:t>Element 2: Suppliers </a:t>
            </a:r>
            <a:r>
              <a:rPr lang="en-GB" sz="2000" b="1">
                <a:solidFill>
                  <a:srgbClr val="1D344D"/>
                </a:solidFill>
                <a:latin typeface="Calibri"/>
                <a:cs typeface="Times New Roman"/>
              </a:rPr>
              <a:t>&amp;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Calibri"/>
                <a:cs typeface="Times New Roman"/>
              </a:rPr>
              <a:t> Meatpackers</a:t>
            </a:r>
            <a:endParaRPr lang="en-GB" sz="2000" b="1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Calibri"/>
                <a:cs typeface="Times New Roman"/>
              </a:rPr>
              <a:t>Element 3: </a:t>
            </a:r>
            <a:r>
              <a:rPr lang="en-GB" sz="2000" b="1">
                <a:solidFill>
                  <a:srgbClr val="1D344D"/>
                </a:solidFill>
                <a:latin typeface="Calibri"/>
                <a:cs typeface="Times New Roman"/>
              </a:rPr>
              <a:t>Monitoring and Response</a:t>
            </a:r>
            <a:endParaRPr lang="en-GB" sz="2000" b="1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Element 4: Landscape Engagement</a:t>
            </a:r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Calibri"/>
                <a:cs typeface="Times New Roman"/>
              </a:rPr>
              <a:t>Element 5: Transparency</a:t>
            </a:r>
            <a:r>
              <a:rPr lang="en-GB" sz="2000" b="1">
                <a:solidFill>
                  <a:srgbClr val="1D344D"/>
                </a:solidFill>
                <a:latin typeface="Calibri"/>
                <a:cs typeface="Times New Roman"/>
              </a:rPr>
              <a:t> &amp;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Calibri"/>
                <a:cs typeface="Times New Roman"/>
              </a:rPr>
              <a:t> Accountability</a:t>
            </a:r>
            <a:endParaRPr lang="en-GB" sz="2000" b="1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Calibri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5000"/>
              </a:lnSpc>
              <a:spcAft>
                <a:spcPts val="600"/>
              </a:spcAft>
              <a:defRPr/>
            </a:pPr>
            <a:r>
              <a:rPr lang="en-GB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 each of these elements there are:</a:t>
            </a:r>
          </a:p>
          <a:p>
            <a:pPr marL="285750" lvl="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b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commitments</a:t>
            </a:r>
            <a:r>
              <a:rPr lang="en-GB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Coalition members</a:t>
            </a:r>
          </a:p>
          <a:p>
            <a:pPr marL="285750" lvl="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Individual and collective </a:t>
            </a:r>
            <a:r>
              <a:rPr lang="en-GB" b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en-GB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implement the commitments</a:t>
            </a:r>
          </a:p>
          <a:p>
            <a:pPr marL="285750" lvl="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Public </a:t>
            </a:r>
            <a:r>
              <a:rPr lang="en-GB" b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information and KPIs </a:t>
            </a:r>
            <a:r>
              <a:rPr lang="en-GB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 aligned reporting by Coalition members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D2F0AF-17BD-C86B-43B9-B135EB0749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b="98"/>
          <a:stretch/>
        </p:blipFill>
        <p:spPr>
          <a:xfrm>
            <a:off x="7084741" y="2545963"/>
            <a:ext cx="4424682" cy="248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83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0CC86-83C2-4010-932B-24182B10B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216" y="265300"/>
            <a:ext cx="9093007" cy="1200288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defRPr/>
            </a:pPr>
            <a:r>
              <a:rPr lang="en-US">
                <a:solidFill>
                  <a:schemeClr val="tx1"/>
                </a:solidFill>
              </a:rPr>
              <a:t>About the Guidance on the Forest Positive Beef Roadmap </a:t>
            </a:r>
            <a:endParaRPr lang="en-US" i="1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68816-5EB6-455C-9EF1-BDE3F8EE620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7216" y="1514826"/>
            <a:ext cx="11194927" cy="142369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Tx/>
              <a:buSzPct val="100000"/>
              <a:buNone/>
            </a:pPr>
            <a:r>
              <a:rPr lang="en-US" sz="2200" dirty="0">
                <a:solidFill>
                  <a:schemeClr val="tx1"/>
                </a:solidFill>
              </a:rPr>
              <a:t>The Forest Positive Beef Working Group published the </a:t>
            </a:r>
            <a:r>
              <a:rPr lang="en-US" sz="2200" b="1" dirty="0">
                <a:solidFill>
                  <a:schemeClr val="accent6"/>
                </a:solidFill>
              </a:rPr>
              <a:t>Guidance on the Forest Positive Beef Roadmap (v1.0) </a:t>
            </a:r>
            <a:r>
              <a:rPr lang="en-US" sz="2200" dirty="0">
                <a:solidFill>
                  <a:schemeClr val="tx1"/>
                </a:solidFill>
              </a:rPr>
              <a:t>in February 2023, which provides </a:t>
            </a:r>
            <a:r>
              <a:rPr lang="en-GB" sz="2200" dirty="0">
                <a:solidFill>
                  <a:schemeClr val="tx1"/>
                </a:solidFill>
              </a:rPr>
              <a:t>guidance on implementation across the five Roadmap Elements.</a:t>
            </a:r>
            <a:endParaRPr lang="en-US" sz="22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D6132-C5F4-5D55-65D2-2BD29DEA0648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5">
            <a:extLst>
              <a:ext uri="{FF2B5EF4-FFF2-40B4-BE49-F238E27FC236}">
                <a16:creationId xmlns:a16="http://schemas.microsoft.com/office/drawing/2014/main" id="{8DA4A5DB-933E-B309-B29C-453401D0B974}"/>
              </a:ext>
            </a:extLst>
          </p:cNvPr>
          <p:cNvSpPr txBox="1"/>
          <p:nvPr/>
        </p:nvSpPr>
        <p:spPr>
          <a:xfrm>
            <a:off x="6104679" y="2445022"/>
            <a:ext cx="5606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table includes key actions, how to implement the action and key resources for guidance.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0951C0-9861-F50C-7BA7-7BCE13434465}"/>
              </a:ext>
            </a:extLst>
          </p:cNvPr>
          <p:cNvSpPr txBox="1"/>
          <p:nvPr/>
        </p:nvSpPr>
        <p:spPr>
          <a:xfrm>
            <a:off x="489857" y="3244334"/>
            <a:ext cx="5503335" cy="2693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Structure (one table per roadmap element):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Introduction and antitrust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Element 1: Own 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upply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Chain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Element 2: 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Suppliers &amp; Meatpackers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Element 3: 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Monitoring and Response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Element 4: 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Engagement in Landscapes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Element 5: Transparency 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&amp; Accountability 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Annexes</a:t>
            </a:r>
            <a:endParaRPr kumimoji="0" lang="en-US" sz="20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01C75-8543-8A2D-DD8B-8EA1B027E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" b="1714"/>
          <a:stretch/>
        </p:blipFill>
        <p:spPr>
          <a:xfrm>
            <a:off x="6531820" y="3244334"/>
            <a:ext cx="4751860" cy="281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16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A19241F-4EE9-AEC1-C574-0CB0145A56C0}"/>
              </a:ext>
            </a:extLst>
          </p:cNvPr>
          <p:cNvSpPr txBox="1">
            <a:spLocks/>
          </p:cNvSpPr>
          <p:nvPr/>
        </p:nvSpPr>
        <p:spPr>
          <a:xfrm>
            <a:off x="472848" y="371648"/>
            <a:ext cx="9664280" cy="8617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800" b="1"/>
              <a:t>Guidance on the Forest Positive Beef Roadmap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800" b="1"/>
              <a:t>	- </a:t>
            </a:r>
            <a:r>
              <a:rPr lang="en-US" sz="2800" b="1" i="1"/>
              <a:t>Purpose</a:t>
            </a:r>
            <a:endParaRPr lang="en-US" sz="2800" b="1" i="1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4A1C9-0E93-C8AC-38CA-4B44632DF19F}"/>
              </a:ext>
            </a:extLst>
          </p:cNvPr>
          <p:cNvSpPr txBox="1"/>
          <p:nvPr/>
        </p:nvSpPr>
        <p:spPr>
          <a:xfrm>
            <a:off x="163454" y="1681800"/>
            <a:ext cx="11625608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500" b="1">
                <a:latin typeface="Calibri"/>
                <a:cs typeface="Calibri"/>
              </a:rPr>
              <a:t>P</a:t>
            </a:r>
            <a:r>
              <a:rPr kumimoji="0" lang="en-GB" sz="25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urpose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of Guidance: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cs typeface="Calibri"/>
              </a:rPr>
              <a:t> Support on the implementation of </a:t>
            </a:r>
            <a:r>
              <a:rPr lang="en-US" sz="2400" b="1">
                <a:solidFill>
                  <a:srgbClr val="000000"/>
                </a:solidFill>
                <a:cs typeface="Calibri"/>
              </a:rPr>
              <a:t>Beef Roadmap: </a:t>
            </a:r>
            <a:r>
              <a:rPr lang="en-US" sz="2400">
                <a:solidFill>
                  <a:srgbClr val="000000"/>
                </a:solidFill>
                <a:cs typeface="Calibri"/>
              </a:rPr>
              <a:t>structured around the five Roadmap Elements 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b="1">
                <a:solidFill>
                  <a:srgbClr val="000000"/>
                </a:solidFill>
                <a:cs typeface="Calibri"/>
              </a:rPr>
              <a:t>Action-oriented</a:t>
            </a:r>
            <a:r>
              <a:rPr lang="en-US" sz="2400">
                <a:solidFill>
                  <a:srgbClr val="000000"/>
                </a:solidFill>
                <a:cs typeface="Calibri"/>
              </a:rPr>
              <a:t>: key actions for companies to deliver on commitments in the Roadmap 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Transparency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what members are doing and what the Coalition is working on</a:t>
            </a:r>
          </a:p>
          <a:p>
            <a:pPr lvl="1">
              <a:defRPr/>
            </a:pPr>
            <a:endParaRPr lang="en-US" sz="500" b="1" u="sng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en-US" sz="2400" b="1" i="1" u="sng">
                <a:solidFill>
                  <a:srgbClr val="000000"/>
                </a:solidFill>
                <a:latin typeface="Calibri"/>
                <a:cs typeface="Calibri"/>
              </a:rPr>
              <a:t>Note:</a:t>
            </a:r>
            <a:r>
              <a:rPr lang="en-US" sz="24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Calibri"/>
                <a:cs typeface="Calibri"/>
              </a:rPr>
              <a:t>The Guidance is a ‘living document’ and may include placeholders where a common approach or methodology still needs to be defined, either currently under discussion or to be developed. The direction of travel is disclosed and once a common approach is agreed, the document will be updated. 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Does not include extensive detailed guidance, but points to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existing resources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companies can use </a:t>
            </a:r>
          </a:p>
        </p:txBody>
      </p:sp>
    </p:spTree>
    <p:extLst>
      <p:ext uri="{BB962C8B-B14F-4D97-AF65-F5344CB8AC3E}">
        <p14:creationId xmlns:p14="http://schemas.microsoft.com/office/powerpoint/2010/main" val="129865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B4053A8-46B9-7F45-A8A4-A2D45B6DD121}"/>
              </a:ext>
            </a:extLst>
          </p:cNvPr>
          <p:cNvSpPr txBox="1">
            <a:spLocks/>
          </p:cNvSpPr>
          <p:nvPr/>
        </p:nvSpPr>
        <p:spPr>
          <a:xfrm>
            <a:off x="512309" y="459822"/>
            <a:ext cx="10490518" cy="9922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Guidance on the Forest</a:t>
            </a:r>
            <a:r>
              <a:rPr lang="en-GB" sz="3000">
                <a:latin typeface="Calibri" panose="020F0502020204030204"/>
              </a:rPr>
              <a:t> Positive Beef Roadmap</a:t>
            </a:r>
            <a:br>
              <a:rPr lang="en-GB" sz="3000">
                <a:latin typeface="Calibri" panose="020F0502020204030204"/>
              </a:rPr>
            </a:br>
            <a:r>
              <a:rPr lang="en-GB" sz="3000">
                <a:latin typeface="Calibri" panose="020F0502020204030204"/>
              </a:rPr>
              <a:t>	- </a:t>
            </a:r>
            <a:r>
              <a:rPr lang="en-GB" sz="3000" i="1">
                <a:latin typeface="Calibri" panose="020F0502020204030204"/>
              </a:rPr>
              <a:t>C</a:t>
            </a:r>
            <a:r>
              <a:rPr kumimoji="0" lang="en-GB" sz="3000" b="1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onsultation</a:t>
            </a:r>
            <a:endParaRPr kumimoji="0" lang="en-GB" sz="3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6463CE2-C9A2-A0B6-A595-0A01D1050CA6}"/>
              </a:ext>
            </a:extLst>
          </p:cNvPr>
          <p:cNvSpPr/>
          <p:nvPr/>
        </p:nvSpPr>
        <p:spPr>
          <a:xfrm>
            <a:off x="355299" y="1692564"/>
            <a:ext cx="5302551" cy="2408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Consultation</a:t>
            </a:r>
            <a:r>
              <a:rPr kumimoji="0" lang="pt-B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25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documents</a:t>
            </a:r>
            <a:r>
              <a:rPr kumimoji="0" lang="pt-B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 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400">
                <a:solidFill>
                  <a:srgbClr val="000000"/>
                </a:solidFill>
                <a:latin typeface="Calibri"/>
                <a:cs typeface="Calibri"/>
              </a:rPr>
              <a:t>Introductory</a:t>
            </a: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slide deck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(this deck)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Guidance on the Forest Positive Beef Roadmap (v1.0)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Feedback template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(word doc)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66FF8E-7777-F66D-BB24-4DA90E1EE5FA}"/>
              </a:ext>
            </a:extLst>
          </p:cNvPr>
          <p:cNvSpPr txBox="1"/>
          <p:nvPr/>
        </p:nvSpPr>
        <p:spPr>
          <a:xfrm>
            <a:off x="5859887" y="1692564"/>
            <a:ext cx="5976814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u="sng">
                <a:solidFill>
                  <a:srgbClr val="1D344D"/>
                </a:solidFill>
              </a:rPr>
              <a:t>Action:</a:t>
            </a:r>
            <a:r>
              <a:rPr lang="en-GB" sz="2400" b="1">
                <a:solidFill>
                  <a:srgbClr val="1D344D"/>
                </a:solidFill>
              </a:rPr>
              <a:t> </a:t>
            </a:r>
            <a:r>
              <a:rPr lang="en-GB" sz="2400"/>
              <a:t>If you have any comments, please fill in the Feedback template and send it over to </a:t>
            </a:r>
            <a:r>
              <a:rPr lang="en-GB" sz="2400">
                <a:hlinkClick r:id="rId4"/>
              </a:rPr>
              <a:t>CGFRoadmaps@proforest.net</a:t>
            </a:r>
            <a:r>
              <a:rPr lang="en-GB" sz="2400">
                <a:ea typeface="+mn-lt"/>
                <a:cs typeface="+mn-lt"/>
              </a:rPr>
              <a:t>.</a:t>
            </a:r>
          </a:p>
          <a:p>
            <a:endParaRPr lang="en-GB" sz="3100" b="1"/>
          </a:p>
          <a:p>
            <a:pPr>
              <a:spcAft>
                <a:spcPts val="600"/>
              </a:spcAft>
            </a:pPr>
            <a:r>
              <a:rPr lang="en-GB" sz="2400" b="1"/>
              <a:t>When reviewing, please consider the following questions: </a:t>
            </a:r>
          </a:p>
          <a:p>
            <a:pPr marL="457200" indent="-457200">
              <a:buAutoNum type="arabicPeriod"/>
            </a:pPr>
            <a:r>
              <a:rPr lang="en-GB" sz="2400"/>
              <a:t>Does the proposed approach work?</a:t>
            </a:r>
            <a:endParaRPr lang="en-GB" sz="2400">
              <a:cs typeface="Calibri"/>
            </a:endParaRPr>
          </a:p>
          <a:p>
            <a:pPr marL="457200" indent="-457200">
              <a:buAutoNum type="arabicPeriod"/>
            </a:pPr>
            <a:r>
              <a:rPr lang="en-GB" sz="2400"/>
              <a:t>Any concerns with implementation of the approach?</a:t>
            </a:r>
            <a:endParaRPr lang="en-GB" sz="2400">
              <a:cs typeface="Calibri"/>
            </a:endParaRPr>
          </a:p>
          <a:p>
            <a:pPr marL="457200" indent="-457200">
              <a:buAutoNum type="arabicPeriod"/>
            </a:pPr>
            <a:r>
              <a:rPr lang="en-GB" sz="2400"/>
              <a:t>Any additional or alternative suggestions/solutions? </a:t>
            </a:r>
            <a:endParaRPr lang="en-GB" sz="2400">
              <a:cs typeface="Calibri"/>
            </a:endParaRPr>
          </a:p>
        </p:txBody>
      </p:sp>
      <p:sp>
        <p:nvSpPr>
          <p:cNvPr id="6" name="Retângulo: Cantos Arredondados 9">
            <a:extLst>
              <a:ext uri="{FF2B5EF4-FFF2-40B4-BE49-F238E27FC236}">
                <a16:creationId xmlns:a16="http://schemas.microsoft.com/office/drawing/2014/main" id="{7E398B85-6D2B-CEEE-70F2-38442DFE76D8}"/>
              </a:ext>
            </a:extLst>
          </p:cNvPr>
          <p:cNvSpPr/>
          <p:nvPr/>
        </p:nvSpPr>
        <p:spPr>
          <a:xfrm>
            <a:off x="355299" y="4443671"/>
            <a:ext cx="5302551" cy="19545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kumimoji="0" lang="en-GB" sz="26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Consultation</a:t>
            </a:r>
            <a:r>
              <a:rPr kumimoji="0" lang="pt-BR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timeline:</a:t>
            </a: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latin typeface="Calibri" panose="020F0502020204030204"/>
              </a:rPr>
              <a:t>This is a living document and will be updated when relevant. Comments are welcome at any moment.</a:t>
            </a:r>
            <a:endParaRPr lang="en-GB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044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rgbClr val="1D34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ECC8188B70D48846AF32A7FBB4FD9" ma:contentTypeVersion="10" ma:contentTypeDescription="Create a new document." ma:contentTypeScope="" ma:versionID="5f5cf87a4cc1bcf10c03ed1e77b533ea">
  <xsd:schema xmlns:xsd="http://www.w3.org/2001/XMLSchema" xmlns:xs="http://www.w3.org/2001/XMLSchema" xmlns:p="http://schemas.microsoft.com/office/2006/metadata/properties" xmlns:ns2="eb47cc34-0c88-44b9-80ad-d194541d378e" xmlns:ns3="ea18f7b1-dd84-4584-a0b8-eae49be90457" xmlns:ns4="1836f983-db2d-418f-b1b3-0e1226dee6ea" xmlns:ns5="e2190b11-ab46-4579-8297-190569076f63" targetNamespace="http://schemas.microsoft.com/office/2006/metadata/properties" ma:root="true" ma:fieldsID="1fcfe214ccf6f1bdcf29303e3ebe92ae" ns2:_="" ns3:_="" ns4:_="" ns5:_="">
    <xsd:import namespace="eb47cc34-0c88-44b9-80ad-d194541d378e"/>
    <xsd:import namespace="ea18f7b1-dd84-4584-a0b8-eae49be90457"/>
    <xsd:import namespace="1836f983-db2d-418f-b1b3-0e1226dee6ea"/>
    <xsd:import namespace="e2190b11-ab46-4579-8297-190569076f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cc34-0c88-44b9-80ad-d194541d37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dee87a9-8457-4547-bef1-602f9a74ad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8f7b1-dd84-4584-a0b8-eae49be9045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0b0ef5b-9c43-4a10-b60d-2722a1756ef8}" ma:internalName="TaxCatchAll" ma:showField="CatchAllData" ma:web="ea18f7b1-dd84-4584-a0b8-eae49be904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6f983-db2d-418f-b1b3-0e1226dee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90b11-ab46-4579-8297-190569076f63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18f7b1-dd84-4584-a0b8-eae49be90457" xsi:nil="true"/>
    <lcf76f155ced4ddcb4097134ff3c332f xmlns="eb47cc34-0c88-44b9-80ad-d194541d37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012A6D-D6B2-4357-B2B5-AE2C28B0B7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7cc34-0c88-44b9-80ad-d194541d378e"/>
    <ds:schemaRef ds:uri="ea18f7b1-dd84-4584-a0b8-eae49be90457"/>
    <ds:schemaRef ds:uri="1836f983-db2d-418f-b1b3-0e1226dee6ea"/>
    <ds:schemaRef ds:uri="e2190b11-ab46-4579-8297-190569076f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469413-FA44-446E-BB05-4F9CE03A9B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AE1369-6EFD-40C3-B8D1-6FA70C4E2BED}">
  <ds:schemaRefs>
    <ds:schemaRef ds:uri="http://purl.org/dc/terms/"/>
    <ds:schemaRef ds:uri="http://purl.org/dc/dcmitype/"/>
    <ds:schemaRef ds:uri="1836f983-db2d-418f-b1b3-0e1226dee6ea"/>
    <ds:schemaRef ds:uri="http://schemas.microsoft.com/office/infopath/2007/PartnerControls"/>
    <ds:schemaRef ds:uri="http://schemas.microsoft.com/office/2006/documentManagement/types"/>
    <ds:schemaRef ds:uri="e2190b11-ab46-4579-8297-190569076f63"/>
    <ds:schemaRef ds:uri="eb47cc34-0c88-44b9-80ad-d194541d378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ea18f7b1-dd84-4584-a0b8-eae49be9045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Widescreen</PresentationFormat>
  <Paragraphs>66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HelveticaNeueLT Pro 45 Lt</vt:lpstr>
      <vt:lpstr>Open Sans</vt:lpstr>
      <vt:lpstr>Segoe UI</vt:lpstr>
      <vt:lpstr>Times</vt:lpstr>
      <vt:lpstr>Times New Roman</vt:lpstr>
      <vt:lpstr>Tema do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Jane Lino</dc:creator>
  <cp:lastModifiedBy>Erika Monteiro</cp:lastModifiedBy>
  <cp:revision>2</cp:revision>
  <dcterms:created xsi:type="dcterms:W3CDTF">2022-07-19T11:59:40Z</dcterms:created>
  <dcterms:modified xsi:type="dcterms:W3CDTF">2023-02-01T17:52:11Z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0x010100907ECC8188B70D48846AF32A7FBB4FD9</vt:lpwstr>
  </property>
  <property fmtid="{D5CDD505-2E9C-101B-9397-08002B2CF9AE}" pid="3" name="MediaServiceImageTags">
    <vt:lpwstr/>
  </property>
</Properties>
</file>